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8" r:id="rId3"/>
    <p:sldId id="257" r:id="rId4"/>
  </p:sldIdLst>
  <p:sldSz cx="6858000" cy="990346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 autoAdjust="0"/>
  </p:normalViewPr>
  <p:slideViewPr>
    <p:cSldViewPr snapToGrid="0">
      <p:cViewPr varScale="1">
        <p:scale>
          <a:sx n="117" d="100"/>
          <a:sy n="117" d="100"/>
        </p:scale>
        <p:origin x="294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D61A3E-AC6E-4B60-95A4-C1B3371851F9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90A3E0-14E8-4BE6-85AB-5C5385A62A44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C34F6E-DEEE-400C-92A1-19923C75B907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60476" y="1143000"/>
            <a:ext cx="2137048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23A1E1-D89E-4D9F-ACC7-724568FAD569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50" y="1620798"/>
            <a:ext cx="5143500" cy="344792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57250" y="5201683"/>
            <a:ext cx="5143500" cy="23910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フッター</a:t>
            </a:r>
            <a:endParaRPr 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sz="quarter" idx="13"/>
          </p:nvPr>
        </p:nvSpPr>
        <p:spPr>
          <a:xfrm>
            <a:off x="471488" y="796480"/>
            <a:ext cx="5915025" cy="8027679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マスター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916" y="2469023"/>
            <a:ext cx="5915025" cy="411962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7916" y="6627618"/>
            <a:ext cx="5915025" cy="2166412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71488" y="2636375"/>
            <a:ext cx="2914650" cy="628374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71863" y="2636375"/>
            <a:ext cx="2914650" cy="628374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527275"/>
            <a:ext cx="5915025" cy="1914238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2381" y="2427758"/>
            <a:ext cx="2901255" cy="1189807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2381" y="3617565"/>
            <a:ext cx="2901255" cy="532089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3" y="2427758"/>
            <a:ext cx="2915543" cy="1189807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3" y="3617565"/>
            <a:ext cx="2915543" cy="532089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240"/>
            <a:ext cx="2211883" cy="231084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5543" y="1425935"/>
            <a:ext cx="3471863" cy="703797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080"/>
            <a:ext cx="2211883" cy="550429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orient="vert"/>
          </p:nvPr>
        </p:nvSpPr>
        <p:spPr>
          <a:xfrm>
            <a:off x="5526272" y="527275"/>
            <a:ext cx="860240" cy="8392843"/>
          </a:xfrm>
        </p:spPr>
        <p:txBody>
          <a:bodyPr vert="eaVert">
            <a:normAutofit/>
          </a:bodyPr>
          <a:lstStyle>
            <a:lvl1pPr>
              <a:defRPr sz="3300"/>
            </a:lvl1pPr>
          </a:lstStyle>
          <a:p>
            <a:r>
              <a:rPr lang="ja-JP"/>
              <a:t>マスター タイトルの書式設定</a:t>
            </a:r>
            <a:endParaRPr lang="ja-JP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71488" y="527275"/>
            <a:ext cx="4994976" cy="8392843"/>
          </a:xfrm>
        </p:spPr>
        <p:txBody>
          <a:bodyPr vert="eaVert"/>
          <a:lstStyle>
            <a:lvl1pPr marL="171450" indent="-171450">
              <a:defRPr kumimoji="1" lang="ja-JP" altLang="en-US" sz="21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>
              <a:defRPr kumimoji="1" lang="ja-JP" alt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>
              <a:defRPr kumimoji="1" lang="ja-JP" altLang="en-US" sz="15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>
              <a:defRPr kumimoji="1" lang="ja-JP" altLang="en-US" sz="13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>
              <a:defRPr kumimoji="1" lang="ja-JP" altLang="en-US" sz="135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228600" lvl="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kumimoji="1" lang="ja-JP" altLang="en-US" dirty="0" smtClean="0"/>
              <a:t>マスター テキストの書式設定</a:t>
            </a:r>
            <a:endParaRPr kumimoji="1" lang="ja-JP" altLang="en-US" dirty="0" smtClean="0"/>
          </a:p>
          <a:p>
            <a:pPr marL="685800" lvl="1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kumimoji="1" lang="ja-JP" altLang="en-US" dirty="0" smtClean="0"/>
              <a:t>第 2 レベル</a:t>
            </a:r>
            <a:endParaRPr kumimoji="1" lang="ja-JP" altLang="en-US" dirty="0" smtClean="0"/>
          </a:p>
          <a:p>
            <a:pPr marL="1143000" lvl="2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marL="1600200" lvl="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marL="2057400" lvl="4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altLang="ja-JP" smtClean="0"/>
            </a:fld>
            <a:endParaRPr 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altLang="ja-JP" smtClean="0"/>
            </a:fld>
            <a:endParaRPr 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71488" y="527275"/>
            <a:ext cx="5915025" cy="19142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1488" y="2636375"/>
            <a:ext cx="5915025" cy="62837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71488" y="9179170"/>
            <a:ext cx="1543050" cy="527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271713" y="9179170"/>
            <a:ext cx="2314575" cy="527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843463" y="9179170"/>
            <a:ext cx="1543050" cy="527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テキストボックス 2"/>
          <p:cNvSpPr txBox="1"/>
          <p:nvPr/>
        </p:nvSpPr>
        <p:spPr>
          <a:xfrm>
            <a:off x="1996440" y="111760"/>
            <a:ext cx="402399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ja-JP" altLang="en-US" b="1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</a:rPr>
              <a:t>『みんなで歩こうイベント</a:t>
            </a:r>
            <a:r>
              <a:rPr lang="en-US" altLang="ja-JP" b="1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</a:rPr>
              <a:t>2022</a:t>
            </a:r>
            <a:r>
              <a:rPr lang="ja-JP" altLang="en-US" b="1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</a:rPr>
              <a:t>』開催案内</a:t>
            </a:r>
            <a:endParaRPr lang="ja-JP" altLang="en-US" b="1"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</a:endParaRPr>
          </a:p>
        </p:txBody>
      </p:sp>
      <p:sp>
        <p:nvSpPr>
          <p:cNvPr id="4" name="テキストボックス 3"/>
          <p:cNvSpPr txBox="1"/>
          <p:nvPr/>
        </p:nvSpPr>
        <p:spPr>
          <a:xfrm>
            <a:off x="116205" y="419735"/>
            <a:ext cx="6700520" cy="929386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ja-JP" sz="1400" b="1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</a:rPr>
              <a:t>1.  </a:t>
            </a:r>
            <a:r>
              <a:rPr lang="ja-JP" altLang="en-US" sz="1400" b="1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</a:rPr>
              <a:t>実施の仕方</a:t>
            </a:r>
            <a:endParaRPr lang="ja-JP" altLang="en-US" sz="1400"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</a:endParaRPr>
          </a:p>
          <a:p>
            <a:pPr algn="l"/>
            <a:r>
              <a:rPr lang="ja-JP" altLang="en-US" sz="1200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</a:rPr>
              <a:t>　① </a:t>
            </a:r>
            <a:r>
              <a:rPr lang="en-US" altLang="ja-JP" sz="1200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</a:rPr>
              <a:t>2022</a:t>
            </a:r>
            <a:r>
              <a:rPr lang="ja-JP" altLang="en-US" sz="1200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</a:rPr>
              <a:t>年</a:t>
            </a:r>
            <a:r>
              <a:rPr lang="en-US" altLang="ja-JP" sz="1200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</a:rPr>
              <a:t>10</a:t>
            </a:r>
            <a:r>
              <a:rPr lang="ja-JP" altLang="en-US" sz="1200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</a:rPr>
              <a:t>月～</a:t>
            </a:r>
            <a:r>
              <a:rPr lang="en-US" altLang="ja-JP" sz="1200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</a:rPr>
              <a:t>12</a:t>
            </a:r>
            <a:r>
              <a:rPr lang="ja-JP" altLang="en-US" sz="1200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</a:rPr>
              <a:t>月の</a:t>
            </a:r>
            <a:r>
              <a:rPr lang="en-US" altLang="ja-JP" sz="1200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</a:rPr>
              <a:t>3</a:t>
            </a:r>
            <a:r>
              <a:rPr lang="ja-JP" altLang="en-US" sz="1200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</a:rPr>
              <a:t>か月間、日々一日の歩数とウォーキングポイントをイベント集計表</a:t>
            </a:r>
            <a:r>
              <a:rPr lang="en-US" altLang="ja-JP" sz="1200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</a:rPr>
              <a:t>(</a:t>
            </a:r>
            <a:r>
              <a:rPr lang="ja-JP" altLang="en-US" sz="1200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</a:rPr>
              <a:t>裏面</a:t>
            </a:r>
            <a:r>
              <a:rPr lang="en-US" altLang="ja-JP" sz="1200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</a:rPr>
              <a:t>)</a:t>
            </a:r>
            <a:r>
              <a:rPr lang="ja-JP" altLang="en-US" sz="1200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</a:rPr>
              <a:t>に</a:t>
            </a:r>
            <a:endParaRPr lang="ja-JP" altLang="en-US" sz="1200"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</a:endParaRPr>
          </a:p>
          <a:p>
            <a:pPr algn="l"/>
            <a:r>
              <a:rPr lang="ja-JP" altLang="en-US" sz="1200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</a:rPr>
              <a:t>　　　記入します。</a:t>
            </a:r>
            <a:r>
              <a:rPr lang="ja-JP" altLang="en-US" sz="1200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+mn-ea"/>
              </a:rPr>
              <a:t> </a:t>
            </a:r>
            <a:r>
              <a:rPr lang="en-US" altLang="ja-JP" sz="1200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+mn-ea"/>
              </a:rPr>
              <a:t>(</a:t>
            </a:r>
            <a:r>
              <a:rPr lang="ja-JP" altLang="en-US" sz="1200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+mn-ea"/>
              </a:rPr>
              <a:t>記録開始・終了はピッタリ</a:t>
            </a:r>
            <a:r>
              <a:rPr lang="en-US" altLang="ja-JP" sz="1200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+mn-ea"/>
              </a:rPr>
              <a:t>10</a:t>
            </a:r>
            <a:r>
              <a:rPr lang="ja-JP" altLang="en-US" sz="1200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+mn-ea"/>
              </a:rPr>
              <a:t>月初・</a:t>
            </a:r>
            <a:r>
              <a:rPr lang="en-US" altLang="ja-JP" sz="1200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+mn-ea"/>
              </a:rPr>
              <a:t>12</a:t>
            </a:r>
            <a:r>
              <a:rPr lang="ja-JP" altLang="en-US" sz="1200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+mn-ea"/>
              </a:rPr>
              <a:t>月末でなくても構いません。</a:t>
            </a:r>
            <a:r>
              <a:rPr lang="en-US" altLang="ja-JP" sz="1200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+mn-ea"/>
              </a:rPr>
              <a:t>)</a:t>
            </a:r>
            <a:endParaRPr lang="ja-JP" altLang="en-US" sz="1200"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</a:endParaRPr>
          </a:p>
          <a:p>
            <a:pPr algn="l"/>
            <a:r>
              <a:rPr lang="ja-JP" altLang="en-US" sz="1200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</a:rPr>
              <a:t>　　　　　　・ウォーキングは日常生活の歩行数・通勤仕事中の歩行、朝夕のウォーキングのすべてが対象です。</a:t>
            </a:r>
            <a:endParaRPr lang="ja-JP" altLang="en-US" sz="1200"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</a:endParaRPr>
          </a:p>
          <a:p>
            <a:pPr algn="l"/>
            <a:r>
              <a:rPr lang="ja-JP" altLang="en-US" sz="1200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</a:rPr>
              <a:t>　　　　　　・集計表は電子メール会員の皆様にお送りしています、『みんなで歩こうイベント開催のご案内』</a:t>
            </a:r>
            <a:endParaRPr lang="ja-JP" altLang="en-US" sz="1200"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</a:endParaRPr>
          </a:p>
          <a:p>
            <a:pPr algn="l"/>
            <a:r>
              <a:rPr lang="ja-JP" altLang="en-US" sz="1200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</a:rPr>
              <a:t>　　　　　　　メールに添付する</a:t>
            </a:r>
            <a:r>
              <a:rPr lang="en-US" altLang="ja-JP" sz="1200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</a:rPr>
              <a:t>Excel</a:t>
            </a:r>
            <a:r>
              <a:rPr lang="ja-JP" altLang="en-US" sz="1200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</a:rPr>
              <a:t>データ</a:t>
            </a:r>
            <a:r>
              <a:rPr lang="en-US" altLang="ja-JP" sz="1200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</a:rPr>
              <a:t>(</a:t>
            </a:r>
            <a:r>
              <a:rPr lang="ja-JP" altLang="en-US" sz="1200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</a:rPr>
              <a:t>自動入力付</a:t>
            </a:r>
            <a:r>
              <a:rPr lang="en-US" altLang="ja-JP" sz="1200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</a:rPr>
              <a:t>)</a:t>
            </a:r>
            <a:r>
              <a:rPr lang="ja-JP" altLang="en-US" sz="1200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</a:rPr>
              <a:t>がご利用頂けます。</a:t>
            </a:r>
            <a:endParaRPr lang="ja-JP" altLang="en-US" sz="1200"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</a:endParaRPr>
          </a:p>
          <a:p>
            <a:pPr algn="l"/>
            <a:r>
              <a:rPr lang="ja-JP" altLang="en-US" sz="1200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</a:rPr>
              <a:t>　</a:t>
            </a:r>
            <a:endParaRPr lang="ja-JP" altLang="en-US" sz="1200"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</a:endParaRPr>
          </a:p>
          <a:p>
            <a:pPr algn="l"/>
            <a:r>
              <a:rPr lang="ja-JP" altLang="en-US" sz="1200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</a:rPr>
              <a:t>　②</a:t>
            </a:r>
            <a:r>
              <a:rPr lang="ja-JP" altLang="en-US" sz="1200">
                <a:solidFill>
                  <a:schemeClr val="tx1"/>
                </a:solidFill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</a:rPr>
              <a:t> </a:t>
            </a:r>
            <a:r>
              <a:rPr lang="ja-JP" altLang="en-US" sz="1200">
                <a:solidFill>
                  <a:schemeClr val="tx1"/>
                </a:solidFill>
                <a:latin typeface="Meiryo UI" panose="020B0604030504040204" charset="-128"/>
                <a:ea typeface="Meiryo UI" panose="020B0604030504040204" charset="-128"/>
                <a:sym typeface="+mn-ea"/>
              </a:rPr>
              <a:t>『</a:t>
            </a:r>
            <a:r>
              <a:rPr lang="en-US" altLang="ja-JP" sz="1200">
                <a:solidFill>
                  <a:schemeClr val="tx1"/>
                </a:solidFill>
                <a:latin typeface="Meiryo UI" panose="020B0604030504040204" charset="-128"/>
                <a:ea typeface="Meiryo UI" panose="020B0604030504040204" charset="-128"/>
                <a:sym typeface="+mn-ea"/>
              </a:rPr>
              <a:t>2</a:t>
            </a:r>
            <a:r>
              <a:rPr lang="ja-JP" altLang="en-US" sz="1200">
                <a:solidFill>
                  <a:schemeClr val="tx1"/>
                </a:solidFill>
                <a:latin typeface="Meiryo UI" panose="020B0604030504040204" charset="-128"/>
                <a:ea typeface="Meiryo UI" panose="020B0604030504040204" charset="-128"/>
                <a:sym typeface="+mn-ea"/>
              </a:rPr>
              <a:t>日に一回は</a:t>
            </a:r>
            <a:r>
              <a:rPr lang="en-US" altLang="ja-JP" sz="1200">
                <a:solidFill>
                  <a:schemeClr val="tx1"/>
                </a:solidFill>
                <a:latin typeface="Meiryo UI" panose="020B0604030504040204" charset="-128"/>
                <a:ea typeface="Meiryo UI" panose="020B0604030504040204" charset="-128"/>
                <a:sym typeface="+mn-ea"/>
              </a:rPr>
              <a:t>30</a:t>
            </a:r>
            <a:r>
              <a:rPr lang="ja-JP" altLang="en-US" sz="1200">
                <a:solidFill>
                  <a:schemeClr val="tx1"/>
                </a:solidFill>
                <a:latin typeface="Meiryo UI" panose="020B0604030504040204" charset="-128"/>
                <a:ea typeface="Meiryo UI" panose="020B0604030504040204" charset="-128"/>
                <a:sym typeface="+mn-ea"/>
              </a:rPr>
              <a:t>分以上ウォーキング』で</a:t>
            </a:r>
            <a:r>
              <a:rPr lang="ja-JP" altLang="en-US" sz="1200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</a:rPr>
              <a:t>ウォーキングポイント、 </a:t>
            </a:r>
            <a:r>
              <a:rPr lang="en-US" altLang="ja-JP" sz="1200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</a:rPr>
              <a:t>3</a:t>
            </a:r>
            <a:r>
              <a:rPr lang="ja-JP" altLang="en-US" sz="1200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</a:rPr>
              <a:t>か月間で</a:t>
            </a:r>
            <a:r>
              <a:rPr lang="en-US" altLang="ja-JP" sz="1200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</a:rPr>
              <a:t>70</a:t>
            </a:r>
            <a:r>
              <a:rPr lang="ja-JP" altLang="en-US" sz="1200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</a:rPr>
              <a:t>ポイントを</a:t>
            </a:r>
            <a:r>
              <a:rPr lang="ja-JP" altLang="en-US" sz="1200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+mn-ea"/>
              </a:rPr>
              <a:t>目標に健康</a:t>
            </a:r>
            <a:endParaRPr lang="ja-JP" altLang="en-US" sz="1200"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  <a:sym typeface="+mn-ea"/>
            </a:endParaRPr>
          </a:p>
          <a:p>
            <a:pPr algn="l"/>
            <a:r>
              <a:rPr lang="ja-JP" altLang="en-US" sz="1200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+mn-ea"/>
              </a:rPr>
              <a:t>　　　ウォーキングを楽しみましょう。</a:t>
            </a:r>
            <a:endParaRPr lang="ja-JP" altLang="en-US" sz="1200"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  <a:sym typeface="+mn-ea"/>
            </a:endParaRPr>
          </a:p>
          <a:p>
            <a:pPr algn="l"/>
            <a:r>
              <a:rPr lang="ja-JP" altLang="en-US" sz="1200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+mn-ea"/>
              </a:rPr>
              <a:t>     </a:t>
            </a:r>
            <a:endParaRPr lang="ja-JP" altLang="en-US" sz="1200"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  <a:sym typeface="+mn-ea"/>
            </a:endParaRPr>
          </a:p>
          <a:p>
            <a:pPr algn="l"/>
            <a:r>
              <a:rPr lang="ja-JP" altLang="en-US" sz="1200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+mn-ea"/>
              </a:rPr>
              <a:t>　③ ウォーキングポイントとは・・・下のマトリックス表の様に</a:t>
            </a:r>
            <a:r>
              <a:rPr lang="en-US" altLang="ja-JP" sz="1200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+mn-ea"/>
              </a:rPr>
              <a:t>2022</a:t>
            </a:r>
            <a:r>
              <a:rPr lang="ja-JP" altLang="en-US" sz="1200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+mn-ea"/>
              </a:rPr>
              <a:t>年</a:t>
            </a:r>
            <a:r>
              <a:rPr lang="en-US" altLang="ja-JP" sz="1200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+mn-ea"/>
              </a:rPr>
              <a:t>12</a:t>
            </a:r>
            <a:r>
              <a:rPr lang="ja-JP" altLang="en-US" sz="1200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+mn-ea"/>
              </a:rPr>
              <a:t>月末時点の年齢を元に、年齢と一日</a:t>
            </a:r>
            <a:endParaRPr lang="ja-JP" altLang="en-US" sz="1200"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  <a:sym typeface="+mn-ea"/>
            </a:endParaRPr>
          </a:p>
          <a:p>
            <a:pPr algn="l"/>
            <a:r>
              <a:rPr lang="ja-JP" altLang="en-US" sz="1200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+mn-ea"/>
              </a:rPr>
              <a:t>　　　当たりの歩行数のマトリックスで定義したポイントで、歩行運動に応じて</a:t>
            </a:r>
            <a:r>
              <a:rPr lang="en-US" altLang="ja-JP" sz="1200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+mn-ea"/>
              </a:rPr>
              <a:t>2</a:t>
            </a:r>
            <a:r>
              <a:rPr lang="ja-JP" altLang="en-US" sz="1200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+mn-ea"/>
              </a:rPr>
              <a:t>又は</a:t>
            </a:r>
            <a:r>
              <a:rPr lang="en-US" altLang="ja-JP" sz="1200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+mn-ea"/>
              </a:rPr>
              <a:t>1</a:t>
            </a:r>
            <a:r>
              <a:rPr lang="ja-JP" altLang="en-US" sz="1200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+mn-ea"/>
              </a:rPr>
              <a:t>ポイントを付与します。</a:t>
            </a:r>
            <a:endParaRPr lang="ja-JP" altLang="en-US" sz="1200"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  <a:sym typeface="+mn-ea"/>
            </a:endParaRPr>
          </a:p>
          <a:p>
            <a:pPr algn="l"/>
            <a:r>
              <a:rPr lang="ja-JP" altLang="en-US" sz="1200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+mn-ea"/>
              </a:rPr>
              <a:t>　　　</a:t>
            </a:r>
            <a:r>
              <a:rPr lang="en-US" altLang="ja-JP" sz="1200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+mn-ea"/>
              </a:rPr>
              <a:t>(</a:t>
            </a:r>
            <a:r>
              <a:rPr lang="ja-JP" altLang="en-US" sz="1200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+mn-ea"/>
              </a:rPr>
              <a:t>例</a:t>
            </a:r>
            <a:r>
              <a:rPr lang="en-US" altLang="ja-JP" sz="1200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+mn-ea"/>
              </a:rPr>
              <a:t>)</a:t>
            </a:r>
            <a:r>
              <a:rPr lang="ja-JP" altLang="en-US" sz="1200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+mn-ea"/>
              </a:rPr>
              <a:t>　年齢</a:t>
            </a:r>
            <a:r>
              <a:rPr lang="en-US" altLang="ja-JP" sz="1200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+mn-ea"/>
              </a:rPr>
              <a:t>71</a:t>
            </a:r>
            <a:r>
              <a:rPr lang="ja-JP" altLang="en-US" sz="1200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+mn-ea"/>
              </a:rPr>
              <a:t>才の人が</a:t>
            </a:r>
            <a:r>
              <a:rPr lang="en-US" altLang="ja-JP" sz="1200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+mn-ea"/>
              </a:rPr>
              <a:t>5000</a:t>
            </a:r>
            <a:r>
              <a:rPr lang="ja-JP" altLang="en-US" sz="1200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+mn-ea"/>
              </a:rPr>
              <a:t>歩以上歩くと、その日のポイントは</a:t>
            </a:r>
            <a:r>
              <a:rPr lang="en-US" altLang="ja-JP" sz="1200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+mn-ea"/>
              </a:rPr>
              <a:t>2</a:t>
            </a:r>
            <a:r>
              <a:rPr lang="ja-JP" altLang="en-US" sz="1200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+mn-ea"/>
              </a:rPr>
              <a:t>点、</a:t>
            </a:r>
            <a:r>
              <a:rPr lang="en-US" altLang="ja-JP" sz="1200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+mn-ea"/>
              </a:rPr>
              <a:t>3000</a:t>
            </a:r>
            <a:r>
              <a:rPr lang="ja-JP" altLang="en-US" sz="1200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+mn-ea"/>
              </a:rPr>
              <a:t>歩以上歩くと</a:t>
            </a:r>
            <a:r>
              <a:rPr lang="en-US" altLang="ja-JP" sz="1200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+mn-ea"/>
              </a:rPr>
              <a:t>1</a:t>
            </a:r>
            <a:r>
              <a:rPr lang="ja-JP" altLang="en-US" sz="1200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+mn-ea"/>
              </a:rPr>
              <a:t>点、</a:t>
            </a:r>
            <a:endParaRPr lang="ja-JP" altLang="en-US" sz="1200"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  <a:sym typeface="+mn-ea"/>
            </a:endParaRPr>
          </a:p>
          <a:p>
            <a:pPr algn="l"/>
            <a:r>
              <a:rPr lang="ja-JP" altLang="en-US" sz="1200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+mn-ea"/>
              </a:rPr>
              <a:t>　　　　　　　</a:t>
            </a:r>
            <a:r>
              <a:rPr lang="en-US" altLang="ja-JP" sz="1200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+mn-ea"/>
              </a:rPr>
              <a:t>3000</a:t>
            </a:r>
            <a:r>
              <a:rPr lang="ja-JP" altLang="en-US" sz="1200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+mn-ea"/>
              </a:rPr>
              <a:t>歩未満ですと</a:t>
            </a:r>
            <a:r>
              <a:rPr lang="en-US" altLang="ja-JP" sz="1200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+mn-ea"/>
              </a:rPr>
              <a:t>0</a:t>
            </a:r>
            <a:r>
              <a:rPr lang="ja-JP" altLang="en-US" sz="1200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+mn-ea"/>
              </a:rPr>
              <a:t>点となります。</a:t>
            </a:r>
            <a:endParaRPr lang="ja-JP" altLang="en-US" sz="1200"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  <a:sym typeface="+mn-ea"/>
            </a:endParaRPr>
          </a:p>
          <a:p>
            <a:pPr algn="l"/>
            <a:endParaRPr lang="ja-JP" altLang="en-US" sz="1200"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  <a:sym typeface="+mn-ea"/>
            </a:endParaRPr>
          </a:p>
          <a:p>
            <a:pPr algn="l"/>
            <a:endParaRPr lang="ja-JP" altLang="en-US" sz="1200"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  <a:sym typeface="+mn-ea"/>
            </a:endParaRPr>
          </a:p>
          <a:p>
            <a:pPr algn="l"/>
            <a:endParaRPr lang="ja-JP" altLang="en-US" sz="1200"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  <a:sym typeface="+mn-ea"/>
            </a:endParaRPr>
          </a:p>
          <a:p>
            <a:pPr algn="l"/>
            <a:endParaRPr lang="ja-JP" altLang="en-US" sz="1200"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  <a:sym typeface="+mn-ea"/>
            </a:endParaRPr>
          </a:p>
          <a:p>
            <a:pPr algn="l"/>
            <a:endParaRPr lang="ja-JP" altLang="en-US" sz="1200"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  <a:sym typeface="+mn-ea"/>
            </a:endParaRPr>
          </a:p>
          <a:p>
            <a:pPr algn="l"/>
            <a:endParaRPr lang="ja-JP" altLang="en-US" sz="1200"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  <a:sym typeface="+mn-ea"/>
            </a:endParaRPr>
          </a:p>
          <a:p>
            <a:pPr algn="l"/>
            <a:endParaRPr lang="ja-JP" altLang="en-US" sz="1200"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  <a:sym typeface="+mn-ea"/>
            </a:endParaRPr>
          </a:p>
          <a:p>
            <a:pPr algn="l"/>
            <a:endParaRPr lang="ja-JP" altLang="en-US" sz="1200"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  <a:sym typeface="+mn-ea"/>
            </a:endParaRPr>
          </a:p>
          <a:p>
            <a:pPr algn="l"/>
            <a:endParaRPr lang="ja-JP" altLang="en-US" sz="1200"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  <a:sym typeface="+mn-ea"/>
            </a:endParaRPr>
          </a:p>
          <a:p>
            <a:pPr algn="l"/>
            <a:endParaRPr lang="ja-JP" altLang="en-US" sz="1200"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  <a:sym typeface="+mn-ea"/>
            </a:endParaRPr>
          </a:p>
          <a:p>
            <a:pPr algn="l"/>
            <a:endParaRPr lang="ja-JP" altLang="en-US" sz="1200"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  <a:sym typeface="+mn-ea"/>
            </a:endParaRPr>
          </a:p>
          <a:p>
            <a:pPr algn="l"/>
            <a:endParaRPr lang="ja-JP" altLang="en-US" sz="1200"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  <a:sym typeface="+mn-ea"/>
            </a:endParaRPr>
          </a:p>
          <a:p>
            <a:pPr algn="l"/>
            <a:endParaRPr lang="ja-JP" altLang="en-US" sz="1200"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  <a:sym typeface="+mn-ea"/>
            </a:endParaRPr>
          </a:p>
          <a:p>
            <a:pPr algn="l"/>
            <a:endParaRPr lang="ja-JP" altLang="en-US" sz="1200"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  <a:sym typeface="+mn-ea"/>
            </a:endParaRPr>
          </a:p>
          <a:p>
            <a:pPr algn="l"/>
            <a:endParaRPr lang="ja-JP" altLang="en-US" sz="1200"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  <a:sym typeface="+mn-ea"/>
            </a:endParaRPr>
          </a:p>
          <a:p>
            <a:pPr algn="l"/>
            <a:endParaRPr lang="ja-JP" altLang="en-US" sz="1200"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  <a:sym typeface="+mn-ea"/>
            </a:endParaRPr>
          </a:p>
          <a:p>
            <a:pPr algn="l"/>
            <a:endParaRPr lang="ja-JP" altLang="en-US" sz="1400"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  <a:sym typeface="+mn-ea"/>
            </a:endParaRPr>
          </a:p>
          <a:p>
            <a:pPr algn="l"/>
            <a:r>
              <a:rPr lang="en-US" altLang="ja-JP" sz="1400" b="1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+mn-ea"/>
              </a:rPr>
              <a:t>2. </a:t>
            </a:r>
            <a:r>
              <a:rPr lang="ja-JP" altLang="en-US" sz="1400" b="1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+mn-ea"/>
              </a:rPr>
              <a:t>報告の仕方</a:t>
            </a:r>
            <a:endParaRPr lang="ja-JP" altLang="en-US" sz="1200"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  <a:sym typeface="+mn-ea"/>
            </a:endParaRPr>
          </a:p>
          <a:p>
            <a:pPr algn="l"/>
            <a:r>
              <a:rPr lang="ja-JP" altLang="en-US" sz="1200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+mn-ea"/>
              </a:rPr>
              <a:t>　　①『みんなで歩こうイベント</a:t>
            </a:r>
            <a:r>
              <a:rPr lang="en-US" altLang="ja-JP" sz="1200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+mn-ea"/>
              </a:rPr>
              <a:t>2022</a:t>
            </a:r>
            <a:r>
              <a:rPr lang="ja-JP" altLang="en-US" sz="1200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+mn-ea"/>
              </a:rPr>
              <a:t>』</a:t>
            </a:r>
            <a:r>
              <a:rPr lang="ja-JP" altLang="en-US" sz="1200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</a:rPr>
              <a:t>に参加を希望される方は、</a:t>
            </a:r>
            <a:r>
              <a:rPr lang="en-US" altLang="ja-JP" sz="1200" b="1" u="sng">
                <a:solidFill>
                  <a:schemeClr val="accent5">
                    <a:lumMod val="75000"/>
                  </a:schemeClr>
                </a:solidFill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+mn-ea"/>
              </a:rPr>
              <a:t>お名前</a:t>
            </a:r>
            <a:r>
              <a:rPr lang="ja-JP" altLang="en-US" sz="1200" b="1" u="sng">
                <a:solidFill>
                  <a:schemeClr val="accent5">
                    <a:lumMod val="75000"/>
                  </a:schemeClr>
                </a:solidFill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+mn-ea"/>
              </a:rPr>
              <a:t>と</a:t>
            </a:r>
            <a:r>
              <a:rPr lang="en-US" altLang="ja-JP" sz="1200" b="1" u="sng">
                <a:solidFill>
                  <a:schemeClr val="accent5">
                    <a:lumMod val="75000"/>
                  </a:schemeClr>
                </a:solidFill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+mn-ea"/>
              </a:rPr>
              <a:t>参加の旨</a:t>
            </a:r>
            <a:r>
              <a:rPr lang="ja-JP" altLang="en-US" sz="1200" b="1" u="sng">
                <a:solidFill>
                  <a:schemeClr val="accent5">
                    <a:lumMod val="75000"/>
                  </a:schemeClr>
                </a:solidFill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+mn-ea"/>
              </a:rPr>
              <a:t>を</a:t>
            </a:r>
            <a:r>
              <a:rPr lang="en-US" altLang="ja-JP" sz="1200" b="1" u="sng">
                <a:solidFill>
                  <a:schemeClr val="accent5">
                    <a:lumMod val="75000"/>
                  </a:schemeClr>
                </a:solidFill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+mn-ea"/>
              </a:rPr>
              <a:t>10</a:t>
            </a:r>
            <a:r>
              <a:rPr lang="ja-JP" altLang="en-US" sz="1200" b="1" u="sng">
                <a:solidFill>
                  <a:schemeClr val="accent5">
                    <a:lumMod val="75000"/>
                  </a:schemeClr>
                </a:solidFill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+mn-ea"/>
              </a:rPr>
              <a:t>月末までにご連絡</a:t>
            </a:r>
            <a:endParaRPr lang="ja-JP" altLang="en-US" sz="1200" b="1" u="sng">
              <a:solidFill>
                <a:schemeClr val="accent5">
                  <a:lumMod val="75000"/>
                </a:schemeClr>
              </a:solidFill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  <a:sym typeface="+mn-ea"/>
            </a:endParaRPr>
          </a:p>
          <a:p>
            <a:pPr algn="l"/>
            <a:r>
              <a:rPr lang="ja-JP" altLang="en-US" sz="1200">
                <a:noFill/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+mn-ea"/>
              </a:rPr>
              <a:t>　　　　</a:t>
            </a:r>
            <a:r>
              <a:rPr lang="ja-JP" altLang="en-US" sz="1200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+mn-ea"/>
              </a:rPr>
              <a:t>お願いします。連絡方法はメール会員の皆様はお送りしています『みんなで歩こうイベント開催のご案内』</a:t>
            </a:r>
            <a:endParaRPr lang="ja-JP" altLang="en-US" sz="1200"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  <a:sym typeface="+mn-ea"/>
            </a:endParaRPr>
          </a:p>
          <a:p>
            <a:pPr algn="l"/>
            <a:r>
              <a:rPr lang="ja-JP" altLang="en-US" sz="1200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+mn-ea"/>
              </a:rPr>
              <a:t>　　　　メールにご返信頂く、または幹事に電話連絡頂く、幹事携帯番号宛てにショートメールでご連絡くだ</a:t>
            </a:r>
            <a:endParaRPr lang="ja-JP" altLang="en-US" sz="1200"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  <a:sym typeface="+mn-ea"/>
            </a:endParaRPr>
          </a:p>
          <a:p>
            <a:pPr algn="l"/>
            <a:r>
              <a:rPr lang="ja-JP" altLang="en-US" sz="1200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+mn-ea"/>
              </a:rPr>
              <a:t>　　　　さい。</a:t>
            </a:r>
            <a:endParaRPr lang="ja-JP" altLang="en-US" sz="1200"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  <a:sym typeface="+mn-ea"/>
            </a:endParaRPr>
          </a:p>
          <a:p>
            <a:pPr algn="l"/>
            <a:endParaRPr lang="ja-JP" altLang="en-US" sz="1200"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  <a:sym typeface="+mn-ea"/>
            </a:endParaRPr>
          </a:p>
          <a:p>
            <a:pPr algn="l"/>
            <a:r>
              <a:rPr lang="ja-JP" altLang="en-US" sz="1200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+mn-ea"/>
              </a:rPr>
              <a:t>　　②</a:t>
            </a:r>
            <a:r>
              <a:rPr lang="en-US" altLang="ja-JP" sz="1200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+mn-ea"/>
              </a:rPr>
              <a:t>2022</a:t>
            </a:r>
            <a:r>
              <a:rPr lang="ja-JP" altLang="en-US" sz="1200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+mn-ea"/>
              </a:rPr>
              <a:t>年</a:t>
            </a:r>
            <a:r>
              <a:rPr lang="en-US" altLang="ja-JP" sz="1200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+mn-ea"/>
              </a:rPr>
              <a:t>10</a:t>
            </a:r>
            <a:r>
              <a:rPr lang="ja-JP" altLang="en-US" sz="1200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+mn-ea"/>
              </a:rPr>
              <a:t>月～</a:t>
            </a:r>
            <a:r>
              <a:rPr lang="en-US" altLang="ja-JP" sz="1200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+mn-ea"/>
              </a:rPr>
              <a:t>12</a:t>
            </a:r>
            <a:r>
              <a:rPr lang="ja-JP" altLang="en-US" sz="1200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+mn-ea"/>
              </a:rPr>
              <a:t>月の</a:t>
            </a:r>
            <a:r>
              <a:rPr lang="en-US" altLang="ja-JP" sz="1200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+mn-ea"/>
              </a:rPr>
              <a:t>3</a:t>
            </a:r>
            <a:r>
              <a:rPr lang="ja-JP" altLang="en-US" sz="1200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+mn-ea"/>
              </a:rPr>
              <a:t>か月間で獲得した</a:t>
            </a:r>
            <a:r>
              <a:rPr lang="ja-JP" altLang="en-US" sz="1200" b="1" u="sng">
                <a:solidFill>
                  <a:schemeClr val="accent5">
                    <a:lumMod val="75000"/>
                  </a:schemeClr>
                </a:solidFill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+mn-ea"/>
              </a:rPr>
              <a:t>総ウォーキングポイント数、総歩行数、お名前のご報告</a:t>
            </a:r>
            <a:endParaRPr lang="ja-JP" altLang="en-US" sz="1200" b="1" u="sng">
              <a:solidFill>
                <a:schemeClr val="accent5">
                  <a:lumMod val="75000"/>
                </a:schemeClr>
              </a:solidFill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  <a:sym typeface="+mn-ea"/>
            </a:endParaRPr>
          </a:p>
          <a:p>
            <a:pPr algn="l"/>
            <a:r>
              <a:rPr lang="ja-JP" altLang="en-US" sz="1200" b="1">
                <a:solidFill>
                  <a:schemeClr val="accent5">
                    <a:lumMod val="75000"/>
                  </a:schemeClr>
                </a:solidFill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+mn-ea"/>
              </a:rPr>
              <a:t>　　　</a:t>
            </a:r>
            <a:r>
              <a:rPr lang="ja-JP" altLang="en-US" sz="1200" b="1" u="sng">
                <a:solidFill>
                  <a:schemeClr val="accent5">
                    <a:lumMod val="75000"/>
                  </a:schemeClr>
                </a:solidFill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+mn-ea"/>
              </a:rPr>
              <a:t> を</a:t>
            </a:r>
            <a:r>
              <a:rPr lang="en-US" altLang="ja-JP" sz="1200" b="1" u="sng">
                <a:solidFill>
                  <a:schemeClr val="accent5">
                    <a:lumMod val="75000"/>
                  </a:schemeClr>
                </a:solidFill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+mn-ea"/>
              </a:rPr>
              <a:t>2023</a:t>
            </a:r>
            <a:r>
              <a:rPr lang="ja-JP" altLang="en-US" sz="1200" b="1" u="sng">
                <a:solidFill>
                  <a:schemeClr val="accent5">
                    <a:lumMod val="75000"/>
                  </a:schemeClr>
                </a:solidFill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+mn-ea"/>
              </a:rPr>
              <a:t>年</a:t>
            </a:r>
            <a:r>
              <a:rPr lang="en-US" altLang="ja-JP" sz="1200" b="1" u="sng">
                <a:solidFill>
                  <a:schemeClr val="accent5">
                    <a:lumMod val="75000"/>
                  </a:schemeClr>
                </a:solidFill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+mn-ea"/>
              </a:rPr>
              <a:t>1</a:t>
            </a:r>
            <a:r>
              <a:rPr lang="ja-JP" altLang="en-US" sz="1200" b="1" u="sng">
                <a:solidFill>
                  <a:schemeClr val="accent5">
                    <a:lumMod val="75000"/>
                  </a:schemeClr>
                </a:solidFill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+mn-ea"/>
              </a:rPr>
              <a:t>月</a:t>
            </a:r>
            <a:r>
              <a:rPr lang="en-US" altLang="ja-JP" sz="1200" b="1" u="sng">
                <a:solidFill>
                  <a:schemeClr val="accent5">
                    <a:lumMod val="75000"/>
                  </a:schemeClr>
                </a:solidFill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+mn-ea"/>
              </a:rPr>
              <a:t>10</a:t>
            </a:r>
            <a:r>
              <a:rPr lang="ja-JP" altLang="en-US" sz="1200" b="1" u="sng">
                <a:solidFill>
                  <a:schemeClr val="accent5">
                    <a:lumMod val="75000"/>
                  </a:schemeClr>
                </a:solidFill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+mn-ea"/>
              </a:rPr>
              <a:t>まで</a:t>
            </a:r>
            <a:r>
              <a:rPr lang="ja-JP" altLang="en-US" sz="1200" b="1">
                <a:solidFill>
                  <a:schemeClr val="accent5">
                    <a:lumMod val="75000"/>
                  </a:schemeClr>
                </a:solidFill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+mn-ea"/>
              </a:rPr>
              <a:t>に</a:t>
            </a:r>
            <a:r>
              <a:rPr lang="ja-JP" altLang="en-US" sz="1200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+mn-ea"/>
              </a:rPr>
              <a:t>①と同様に電子メール、電話、ショートメールでご連絡ください。　</a:t>
            </a:r>
            <a:endParaRPr lang="ja-JP" altLang="en-US" sz="1200"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  <a:sym typeface="+mn-ea"/>
            </a:endParaRPr>
          </a:p>
          <a:p>
            <a:pPr algn="l"/>
            <a:r>
              <a:rPr lang="ja-JP" altLang="en-US" sz="1200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+mn-ea"/>
              </a:rPr>
              <a:t>　　</a:t>
            </a:r>
            <a:endParaRPr lang="ja-JP" altLang="en-US" sz="1200"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  <a:sym typeface="+mn-ea"/>
            </a:endParaRPr>
          </a:p>
          <a:p>
            <a:pPr algn="l"/>
            <a:r>
              <a:rPr lang="ja-JP" altLang="en-US" sz="1200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+mn-ea"/>
              </a:rPr>
              <a:t>　【幹事連絡先】</a:t>
            </a:r>
            <a:endParaRPr lang="ja-JP" altLang="en-US" sz="1200"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  <a:sym typeface="+mn-ea"/>
            </a:endParaRPr>
          </a:p>
          <a:p>
            <a:pPr algn="l"/>
            <a:r>
              <a:rPr lang="ja-JP" altLang="en-US" sz="1400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+mn-ea"/>
              </a:rPr>
              <a:t>　</a:t>
            </a:r>
            <a:r>
              <a:rPr lang="ja-JP" altLang="en-US" sz="1200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+mn-ea"/>
              </a:rPr>
              <a:t>　　　▶幹事代表メールアドレス</a:t>
            </a:r>
            <a:r>
              <a:rPr lang="en-US" altLang="ja-JP" sz="1200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+mn-ea"/>
              </a:rPr>
              <a:t>: pesob@pesshoujyukai-fujisawa.com</a:t>
            </a:r>
            <a:endParaRPr lang="en-US" altLang="ja-JP" sz="1200"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  <a:sym typeface="+mn-ea"/>
            </a:endParaRPr>
          </a:p>
          <a:p>
            <a:pPr algn="l"/>
            <a:r>
              <a:rPr lang="ja-JP" altLang="en-US" sz="1200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+mn-ea"/>
              </a:rPr>
              <a:t>　　    ▶幹事携帯電話</a:t>
            </a:r>
            <a:endParaRPr lang="ja-JP" altLang="en-US" sz="1200"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  <a:sym typeface="+mn-ea"/>
            </a:endParaRPr>
          </a:p>
          <a:p>
            <a:pPr algn="l"/>
            <a:endParaRPr lang="ja-JP" altLang="en-US" sz="1200"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  <a:sym typeface="+mn-ea"/>
            </a:endParaRPr>
          </a:p>
          <a:p>
            <a:pPr algn="l"/>
            <a:endParaRPr lang="ja-JP" altLang="en-US" sz="1200"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  <a:sym typeface="+mn-ea"/>
            </a:endParaRPr>
          </a:p>
          <a:p>
            <a:pPr algn="l"/>
            <a:r>
              <a:rPr lang="en-US" altLang="ja-JP" sz="1400" b="1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+mn-ea"/>
              </a:rPr>
              <a:t>3. </a:t>
            </a:r>
            <a:r>
              <a:rPr lang="ja-JP" altLang="en-US" sz="1400" b="1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+mn-ea"/>
              </a:rPr>
              <a:t>賞について</a:t>
            </a:r>
            <a:endParaRPr lang="ja-JP" altLang="en-US" sz="1400" b="1"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  <a:sym typeface="+mn-ea"/>
            </a:endParaRPr>
          </a:p>
          <a:p>
            <a:pPr algn="l"/>
            <a:r>
              <a:rPr lang="ja-JP" altLang="en-US" sz="1200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+mn-ea"/>
              </a:rPr>
              <a:t>　　・参加賞</a:t>
            </a:r>
            <a:r>
              <a:rPr lang="en-US" altLang="ja-JP" sz="1200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+mn-ea"/>
              </a:rPr>
              <a:t>Quo</a:t>
            </a:r>
            <a:r>
              <a:rPr lang="ja-JP" altLang="en-US" sz="1200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+mn-ea"/>
              </a:rPr>
              <a:t>カード</a:t>
            </a:r>
            <a:r>
              <a:rPr lang="en-US" altLang="ja-JP" sz="1200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+mn-ea"/>
              </a:rPr>
              <a:t>500</a:t>
            </a:r>
            <a:r>
              <a:rPr lang="ja-JP" altLang="en-US" sz="1200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+mn-ea"/>
              </a:rPr>
              <a:t>円分をご参加頂いた方に、もれなくお送りします。　</a:t>
            </a:r>
            <a:r>
              <a:rPr lang="ja-JP" altLang="en-US" sz="1200" b="1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+mn-ea"/>
              </a:rPr>
              <a:t>　</a:t>
            </a:r>
            <a:endParaRPr lang="ja-JP" altLang="en-US" sz="1200" b="1"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  <a:sym typeface="+mn-ea"/>
            </a:endParaRPr>
          </a:p>
          <a:p>
            <a:pPr algn="l"/>
            <a:r>
              <a:rPr lang="ja-JP" altLang="en-US" sz="1200" b="1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+mn-ea"/>
              </a:rPr>
              <a:t>　　</a:t>
            </a:r>
            <a:r>
              <a:rPr lang="ja-JP" altLang="en-US" sz="1200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+mn-ea"/>
              </a:rPr>
              <a:t>・ウォーキングポイント目標達成で、『高額賞金付き新春宝くじ券』をお送りします。</a:t>
            </a:r>
            <a:endParaRPr lang="ja-JP" altLang="en-US" sz="1200"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  <a:sym typeface="+mn-ea"/>
            </a:endParaRPr>
          </a:p>
          <a:p>
            <a:pPr algn="l"/>
            <a:r>
              <a:rPr lang="ja-JP" altLang="en-US" sz="1200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+mn-ea"/>
              </a:rPr>
              <a:t>　　　　　　　　</a:t>
            </a:r>
            <a:r>
              <a:rPr lang="en-US" altLang="ja-JP" sz="1200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+mn-ea"/>
              </a:rPr>
              <a:t>※</a:t>
            </a:r>
            <a:r>
              <a:rPr lang="ja-JP" altLang="en-US" sz="1200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+mn-ea"/>
              </a:rPr>
              <a:t>各賞品がお手元に届くのは</a:t>
            </a:r>
            <a:r>
              <a:rPr lang="en-US" altLang="ja-JP" sz="1200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+mn-ea"/>
              </a:rPr>
              <a:t>2023</a:t>
            </a:r>
            <a:r>
              <a:rPr lang="ja-JP" altLang="en-US" sz="1200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+mn-ea"/>
              </a:rPr>
              <a:t>年</a:t>
            </a:r>
            <a:r>
              <a:rPr lang="en-US" altLang="ja-JP" sz="1200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+mn-ea"/>
              </a:rPr>
              <a:t>1</a:t>
            </a:r>
            <a:r>
              <a:rPr lang="ja-JP" altLang="en-US" sz="1200"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+mn-ea"/>
              </a:rPr>
              <a:t>月末頃です。</a:t>
            </a:r>
            <a:endParaRPr lang="ja-JP" altLang="en-US" sz="1200"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  <a:sym typeface="+mn-ea"/>
            </a:endParaRPr>
          </a:p>
        </p:txBody>
      </p:sp>
      <p:pic>
        <p:nvPicPr>
          <p:cNvPr id="7" name="図形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189605" y="2967355"/>
            <a:ext cx="3359150" cy="3365500"/>
          </a:xfrm>
          <a:prstGeom prst="rect">
            <a:avLst/>
          </a:prstGeom>
        </p:spPr>
      </p:pic>
      <p:grpSp>
        <p:nvGrpSpPr>
          <p:cNvPr id="11" name="グループ化 10"/>
          <p:cNvGrpSpPr/>
          <p:nvPr/>
        </p:nvGrpSpPr>
        <p:grpSpPr>
          <a:xfrm>
            <a:off x="480695" y="4933315"/>
            <a:ext cx="2537460" cy="864870"/>
            <a:chOff x="847" y="8273"/>
            <a:chExt cx="3996" cy="1362"/>
          </a:xfrm>
        </p:grpSpPr>
        <p:sp>
          <p:nvSpPr>
            <p:cNvPr id="2" name="テキストボックス 1"/>
            <p:cNvSpPr txBox="1"/>
            <p:nvPr/>
          </p:nvSpPr>
          <p:spPr>
            <a:xfrm>
              <a:off x="991" y="8386"/>
              <a:ext cx="3853" cy="11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ja-JP" altLang="en-US" sz="1000">
                  <a:solidFill>
                    <a:schemeClr val="tx1"/>
                  </a:solidFill>
                  <a:latin typeface="Meiryo UI" panose="020B0604030504040204" charset="-128"/>
                  <a:ea typeface="Meiryo UI" panose="020B0604030504040204" charset="-128"/>
                </a:rPr>
                <a:t>右の表は『健康とウォーキング』に関する</a:t>
              </a:r>
              <a:endParaRPr lang="ja-JP" altLang="en-US" sz="1000">
                <a:solidFill>
                  <a:schemeClr val="tx1"/>
                </a:solidFill>
                <a:latin typeface="Meiryo UI" panose="020B0604030504040204" charset="-128"/>
                <a:ea typeface="Meiryo UI" panose="020B0604030504040204" charset="-128"/>
              </a:endParaRPr>
            </a:p>
            <a:p>
              <a:r>
                <a:rPr lang="ja-JP" altLang="en-US" sz="1000">
                  <a:solidFill>
                    <a:schemeClr val="tx1"/>
                  </a:solidFill>
                  <a:latin typeface="Meiryo UI" panose="020B0604030504040204" charset="-128"/>
                  <a:ea typeface="Meiryo UI" panose="020B0604030504040204" charset="-128"/>
                </a:rPr>
                <a:t>情報を参考すると共に、『</a:t>
              </a:r>
              <a:r>
                <a:rPr lang="en-US" altLang="ja-JP" sz="1000">
                  <a:solidFill>
                    <a:schemeClr val="tx1"/>
                  </a:solidFill>
                  <a:latin typeface="Meiryo UI" panose="020B0604030504040204" charset="-128"/>
                  <a:ea typeface="Meiryo UI" panose="020B0604030504040204" charset="-128"/>
                </a:rPr>
                <a:t>1</a:t>
              </a:r>
              <a:r>
                <a:rPr lang="ja-JP" altLang="en-US" sz="1000">
                  <a:solidFill>
                    <a:schemeClr val="tx1"/>
                  </a:solidFill>
                  <a:latin typeface="Meiryo UI" panose="020B0604030504040204" charset="-128"/>
                  <a:ea typeface="Meiryo UI" panose="020B0604030504040204" charset="-128"/>
                </a:rPr>
                <a:t>級かもめ健康</a:t>
              </a:r>
              <a:endParaRPr lang="ja-JP" altLang="en-US" sz="1000">
                <a:solidFill>
                  <a:schemeClr val="tx1"/>
                </a:solidFill>
                <a:latin typeface="Meiryo UI" panose="020B0604030504040204" charset="-128"/>
                <a:ea typeface="Meiryo UI" panose="020B0604030504040204" charset="-128"/>
              </a:endParaRPr>
            </a:p>
            <a:p>
              <a:r>
                <a:rPr lang="ja-JP" altLang="en-US" sz="1000">
                  <a:solidFill>
                    <a:schemeClr val="tx1"/>
                  </a:solidFill>
                  <a:latin typeface="Meiryo UI" panose="020B0604030504040204" charset="-128"/>
                  <a:ea typeface="Meiryo UI" panose="020B0604030504040204" charset="-128"/>
                </a:rPr>
                <a:t>ウォーキング指導者』である小田原の</a:t>
              </a:r>
              <a:endParaRPr lang="ja-JP" altLang="en-US" sz="1000">
                <a:solidFill>
                  <a:schemeClr val="tx1"/>
                </a:solidFill>
                <a:latin typeface="Meiryo UI" panose="020B0604030504040204" charset="-128"/>
                <a:ea typeface="Meiryo UI" panose="020B0604030504040204" charset="-128"/>
              </a:endParaRPr>
            </a:p>
            <a:p>
              <a:r>
                <a:rPr lang="ja-JP" altLang="en-US" sz="1000">
                  <a:solidFill>
                    <a:schemeClr val="tx1"/>
                  </a:solidFill>
                  <a:latin typeface="Meiryo UI" panose="020B0604030504040204" charset="-128"/>
                  <a:ea typeface="Meiryo UI" panose="020B0604030504040204" charset="-128"/>
                </a:rPr>
                <a:t>服部俊男会員の指導を受けて作成しました。</a:t>
              </a:r>
              <a:endParaRPr lang="ja-JP" altLang="en-US" sz="900">
                <a:solidFill>
                  <a:srgbClr val="0070C0"/>
                </a:solidFill>
                <a:latin typeface="Meiryo UI" panose="020B0604030504040204" charset="-128"/>
                <a:ea typeface="Meiryo UI" panose="020B0604030504040204" charset="-128"/>
              </a:endParaRPr>
            </a:p>
          </p:txBody>
        </p:sp>
        <p:sp>
          <p:nvSpPr>
            <p:cNvPr id="8" name="角丸四角形 7"/>
            <p:cNvSpPr/>
            <p:nvPr/>
          </p:nvSpPr>
          <p:spPr>
            <a:xfrm>
              <a:off x="847" y="8273"/>
              <a:ext cx="3993" cy="1363"/>
            </a:xfrm>
            <a:prstGeom prst="roundRect">
              <a:avLst>
                <a:gd name="adj" fmla="val 12269"/>
              </a:avLst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ja-JP" altLang="en-US"/>
            </a:p>
          </p:txBody>
        </p:sp>
      </p:grpSp>
      <p:sp>
        <p:nvSpPr>
          <p:cNvPr id="9" name="テキストボックス 8"/>
          <p:cNvSpPr txBox="1"/>
          <p:nvPr/>
        </p:nvSpPr>
        <p:spPr>
          <a:xfrm>
            <a:off x="510540" y="3110865"/>
            <a:ext cx="3098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endParaRPr lang="ja-JP" altLang="en-US" sz="900">
              <a:solidFill>
                <a:srgbClr val="0070C0"/>
              </a:solidFill>
              <a:latin typeface="Meiryo UI" panose="020B0604030504040204" charset="-128"/>
              <a:ea typeface="Meiryo UI" panose="020B0604030504040204" charset="-128"/>
            </a:endParaRPr>
          </a:p>
          <a:p>
            <a:endParaRPr lang="ja-JP" altLang="en-US" sz="900">
              <a:solidFill>
                <a:srgbClr val="0070C0"/>
              </a:solidFill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10" name="テキストボックス 9"/>
          <p:cNvSpPr txBox="1"/>
          <p:nvPr/>
        </p:nvSpPr>
        <p:spPr>
          <a:xfrm>
            <a:off x="506095" y="3352800"/>
            <a:ext cx="2638425" cy="11988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ja-JP" altLang="en-US" sz="1200">
                <a:latin typeface="Meiryo UI" panose="020B0604030504040204" charset="-128"/>
                <a:ea typeface="Meiryo UI" panose="020B0604030504040204" charset="-128"/>
              </a:rPr>
              <a:t>裏面の『歩こうイベント集計表』の</a:t>
            </a:r>
            <a:endParaRPr lang="ja-JP" altLang="en-US" sz="1200">
              <a:latin typeface="Meiryo UI" panose="020B0604030504040204" charset="-128"/>
              <a:ea typeface="Meiryo UI" panose="020B0604030504040204" charset="-128"/>
            </a:endParaRPr>
          </a:p>
          <a:p>
            <a:pPr algn="l"/>
            <a:r>
              <a:rPr lang="ja-JP" altLang="en-US" sz="1200">
                <a:latin typeface="Meiryo UI" panose="020B0604030504040204" charset="-128"/>
                <a:ea typeface="Meiryo UI" panose="020B0604030504040204" charset="-128"/>
              </a:rPr>
              <a:t>「①あなたのウォーキングポイント基準欄</a:t>
            </a:r>
            <a:r>
              <a:rPr lang="ja-JP" altLang="en-US" sz="1200">
                <a:latin typeface="Meiryo UI" panose="020B0604030504040204" charset="-128"/>
                <a:ea typeface="Meiryo UI" panose="020B0604030504040204" charset="-128"/>
                <a:sym typeface="+mn-ea"/>
              </a:rPr>
              <a:t>」</a:t>
            </a:r>
            <a:endParaRPr lang="ja-JP" altLang="en-US" sz="1200">
              <a:latin typeface="Meiryo UI" panose="020B0604030504040204" charset="-128"/>
              <a:ea typeface="Meiryo UI" panose="020B0604030504040204" charset="-128"/>
              <a:sym typeface="+mn-ea"/>
            </a:endParaRPr>
          </a:p>
          <a:p>
            <a:pPr algn="l"/>
            <a:r>
              <a:rPr lang="ja-JP" altLang="en-US" sz="1200">
                <a:latin typeface="Meiryo UI" panose="020B0604030504040204" charset="-128"/>
                <a:ea typeface="Meiryo UI" panose="020B0604030504040204" charset="-128"/>
                <a:sym typeface="+mn-ea"/>
              </a:rPr>
              <a:t>に、あなたの年齢に対応する</a:t>
            </a:r>
            <a:r>
              <a:rPr lang="en-US" altLang="ja-JP" sz="1200">
                <a:latin typeface="Meiryo UI" panose="020B0604030504040204" charset="-128"/>
                <a:ea typeface="Meiryo UI" panose="020B0604030504040204" charset="-128"/>
                <a:sym typeface="+mn-ea"/>
              </a:rPr>
              <a:t>1</a:t>
            </a:r>
            <a:r>
              <a:rPr lang="ja-JP" altLang="en-US" sz="1200">
                <a:latin typeface="Meiryo UI" panose="020B0604030504040204" charset="-128"/>
                <a:ea typeface="Meiryo UI" panose="020B0604030504040204" charset="-128"/>
                <a:sym typeface="+mn-ea"/>
              </a:rPr>
              <a:t>ポイント、</a:t>
            </a:r>
            <a:endParaRPr lang="ja-JP" altLang="en-US" sz="1200">
              <a:latin typeface="Meiryo UI" panose="020B0604030504040204" charset="-128"/>
              <a:ea typeface="Meiryo UI" panose="020B0604030504040204" charset="-128"/>
              <a:sym typeface="+mn-ea"/>
            </a:endParaRPr>
          </a:p>
          <a:p>
            <a:pPr algn="l"/>
            <a:r>
              <a:rPr lang="en-US" altLang="ja-JP" sz="1200">
                <a:latin typeface="Meiryo UI" panose="020B0604030504040204" charset="-128"/>
                <a:ea typeface="Meiryo UI" panose="020B0604030504040204" charset="-128"/>
                <a:sym typeface="+mn-ea"/>
              </a:rPr>
              <a:t>2</a:t>
            </a:r>
            <a:r>
              <a:rPr lang="ja-JP" altLang="en-US" sz="1200">
                <a:latin typeface="Meiryo UI" panose="020B0604030504040204" charset="-128"/>
                <a:ea typeface="Meiryo UI" panose="020B0604030504040204" charset="-128"/>
                <a:sym typeface="+mn-ea"/>
              </a:rPr>
              <a:t>ポイントをクリアするための、歩行数</a:t>
            </a:r>
            <a:r>
              <a:rPr lang="en-US" altLang="ja-JP" sz="1200">
                <a:latin typeface="Meiryo UI" panose="020B0604030504040204" charset="-128"/>
                <a:ea typeface="Meiryo UI" panose="020B0604030504040204" charset="-128"/>
                <a:sym typeface="+mn-ea"/>
              </a:rPr>
              <a:t>/</a:t>
            </a:r>
            <a:r>
              <a:rPr lang="ja-JP" altLang="en-US" sz="1200">
                <a:latin typeface="Meiryo UI" panose="020B0604030504040204" charset="-128"/>
                <a:ea typeface="Meiryo UI" panose="020B0604030504040204" charset="-128"/>
                <a:sym typeface="+mn-ea"/>
              </a:rPr>
              <a:t>日</a:t>
            </a:r>
            <a:endParaRPr lang="ja-JP" altLang="en-US" sz="1200">
              <a:latin typeface="Meiryo UI" panose="020B0604030504040204" charset="-128"/>
              <a:ea typeface="Meiryo UI" panose="020B0604030504040204" charset="-128"/>
              <a:sym typeface="+mn-ea"/>
            </a:endParaRPr>
          </a:p>
          <a:p>
            <a:pPr algn="l"/>
            <a:r>
              <a:rPr lang="ja-JP" altLang="en-US" sz="1200">
                <a:latin typeface="Meiryo UI" panose="020B0604030504040204" charset="-128"/>
                <a:ea typeface="Meiryo UI" panose="020B0604030504040204" charset="-128"/>
                <a:sym typeface="+mn-ea"/>
              </a:rPr>
              <a:t>基準値を右の「ウォーキングポイント基準」</a:t>
            </a:r>
            <a:endParaRPr lang="ja-JP" altLang="en-US" sz="1200">
              <a:latin typeface="Meiryo UI" panose="020B0604030504040204" charset="-128"/>
              <a:ea typeface="Meiryo UI" panose="020B0604030504040204" charset="-128"/>
              <a:sym typeface="+mn-ea"/>
            </a:endParaRPr>
          </a:p>
          <a:p>
            <a:pPr algn="l"/>
            <a:r>
              <a:rPr lang="ja-JP" altLang="en-US" sz="1200">
                <a:latin typeface="Meiryo UI" panose="020B0604030504040204" charset="-128"/>
                <a:ea typeface="Meiryo UI" panose="020B0604030504040204" charset="-128"/>
                <a:sym typeface="+mn-ea"/>
              </a:rPr>
              <a:t>表から転記してください</a:t>
            </a:r>
            <a:endParaRPr lang="ja-JP" altLang="en-US" sz="1200">
              <a:latin typeface="Meiryo UI" panose="020B0604030504040204" charset="-128"/>
              <a:ea typeface="Meiryo UI" panose="020B0604030504040204" charset="-128"/>
              <a:sym typeface="+mn-ea"/>
            </a:endParaRPr>
          </a:p>
        </p:txBody>
      </p:sp>
      <p:grpSp>
        <p:nvGrpSpPr>
          <p:cNvPr id="12" name="グループ化 11"/>
          <p:cNvGrpSpPr/>
          <p:nvPr/>
        </p:nvGrpSpPr>
        <p:grpSpPr>
          <a:xfrm>
            <a:off x="86360" y="104140"/>
            <a:ext cx="2128520" cy="336550"/>
            <a:chOff x="109" y="128"/>
            <a:chExt cx="3352" cy="530"/>
          </a:xfrm>
        </p:grpSpPr>
        <p:sp>
          <p:nvSpPr>
            <p:cNvPr id="6" name="四角形 5"/>
            <p:cNvSpPr/>
            <p:nvPr/>
          </p:nvSpPr>
          <p:spPr>
            <a:xfrm>
              <a:off x="162" y="155"/>
              <a:ext cx="3078" cy="485"/>
            </a:xfrm>
            <a:prstGeom prst="rect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ja-JP" altLang="en-US"/>
            </a:p>
          </p:txBody>
        </p:sp>
        <p:sp>
          <p:nvSpPr>
            <p:cNvPr id="5" name="テキストボックス 4"/>
            <p:cNvSpPr txBox="1"/>
            <p:nvPr/>
          </p:nvSpPr>
          <p:spPr>
            <a:xfrm>
              <a:off x="109" y="128"/>
              <a:ext cx="3353" cy="5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/>
              <a:r>
                <a:rPr lang="ja-JP" altLang="en-US" sz="1600" b="1">
                  <a:solidFill>
                    <a:schemeClr val="bg1"/>
                  </a:solidFill>
                  <a:latin typeface="Meiryo UI" panose="020B0604030504040204" charset="-128"/>
                  <a:ea typeface="Meiryo UI" panose="020B0604030504040204" charset="-128"/>
                  <a:cs typeface="Meiryo UI" panose="020B0604030504040204" charset="-128"/>
                  <a:sym typeface="+mn-ea"/>
                </a:rPr>
                <a:t>松寿会藤沢地区限定</a:t>
              </a:r>
              <a:endParaRPr lang="ja-JP" altLang="en-US" sz="1600" b="1">
                <a:solidFill>
                  <a:schemeClr val="bg1"/>
                </a:solidFill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+mn-ea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図形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08610" y="47625"/>
            <a:ext cx="6374765" cy="981646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MS P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MS P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1173</Words>
  <Application>WPS Presentation</Application>
  <PresentationFormat>宽屏</PresentationFormat>
  <Paragraphs>68</Paragraphs>
  <Slides>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1" baseType="lpstr">
      <vt:lpstr>Arial</vt:lpstr>
      <vt:lpstr>ＭＳ Ｐゴシック</vt:lpstr>
      <vt:lpstr>Wingdings</vt:lpstr>
      <vt:lpstr>Meiryo UI</vt:lpstr>
      <vt:lpstr>Microsoft YaHei</vt:lpstr>
      <vt:lpstr>ＭＳ Ｐゴシック</vt:lpstr>
      <vt:lpstr>Arial Unicode MS</vt:lpstr>
      <vt:lpstr>Calibri</vt:lpstr>
      <vt:lpstr>Office テーマ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dd-lo</dc:creator>
  <cp:lastModifiedBy>dd-lo</cp:lastModifiedBy>
  <cp:revision>43</cp:revision>
  <dcterms:created xsi:type="dcterms:W3CDTF">2022-07-31T02:01:00Z</dcterms:created>
  <dcterms:modified xsi:type="dcterms:W3CDTF">2023-07-14T02:23:05Z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1041-11.8.2.8498</vt:lpwstr>
  </property>
</Properties>
</file>