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3"/>
    <p:sldId id="257" r:id="rId4"/>
  </p:sldIdLst>
  <p:sldSz cx="6858000" cy="990346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471488" y="796480"/>
            <a:ext cx="5915025" cy="8027679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5526272" y="527275"/>
            <a:ext cx="860240" cy="8392843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994976" cy="8392843"/>
          </a:xfrm>
        </p:spPr>
        <p:txBody>
          <a:bodyPr vert="eaVert"/>
          <a:lstStyle>
            <a:lvl1pPr marL="171450" indent="-171450">
              <a:def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>
              <a:defRPr kumimoji="1" lang="ja-JP" alt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>
              <a:defRPr kumimoji="1" lang="ja-JP" altLang="en-US" sz="13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>
              <a:defRPr kumimoji="1" lang="ja-JP" altLang="en-US" sz="13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テキストボックス 2"/>
          <p:cNvSpPr txBox="1"/>
          <p:nvPr/>
        </p:nvSpPr>
        <p:spPr>
          <a:xfrm>
            <a:off x="1996440" y="111760"/>
            <a:ext cx="40239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『みんなで歩こうイベント</a:t>
            </a:r>
            <a:r>
              <a:rPr lang="en-US" altLang="ja-JP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2022</a:t>
            </a:r>
            <a:r>
              <a:rPr lang="ja-JP" altLang="en-US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』開催案内</a:t>
            </a:r>
            <a:endParaRPr lang="ja-JP" altLang="en-US" b="1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4" name="テキストボックス 3"/>
          <p:cNvSpPr txBox="1"/>
          <p:nvPr/>
        </p:nvSpPr>
        <p:spPr>
          <a:xfrm>
            <a:off x="116205" y="419735"/>
            <a:ext cx="6700520" cy="92938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ja-JP" sz="1400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1.  </a:t>
            </a:r>
            <a:r>
              <a:rPr lang="ja-JP" altLang="en-US" sz="1400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実施の仕方</a:t>
            </a:r>
            <a:endParaRPr lang="ja-JP" altLang="en-US" sz="14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① 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2022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年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10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月～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12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月の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3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か月間、日々一日の歩数とウォーキングポイントをイベント集計表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(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裏面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)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に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　　記入します。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 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(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記録開始・終了はピッタリ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10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月初・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月末でなくても構いません。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)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　　　　　・ウォーキングは日常生活の歩行数・通勤仕事中の歩行、朝夕のウォーキングのすべてが対象です。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　　　　　・集計表は電子メール会員の皆様にお送りしています、『みんなで歩こうイベント開催のご案内』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　　　　　　メールに添付する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Excel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データ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(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自動入力付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)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がご利用頂けます。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②</a:t>
            </a:r>
            <a:r>
              <a:rPr lang="ja-JP" altLang="en-US" sz="120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 </a:t>
            </a:r>
            <a:r>
              <a:rPr lang="ja-JP" altLang="en-US" sz="120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  <a:sym typeface="+mn-ea"/>
              </a:rPr>
              <a:t>『</a:t>
            </a:r>
            <a:r>
              <a:rPr lang="en-US" altLang="ja-JP" sz="120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  <a:sym typeface="+mn-ea"/>
              </a:rPr>
              <a:t>2</a:t>
            </a:r>
            <a:r>
              <a:rPr lang="ja-JP" altLang="en-US" sz="120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  <a:sym typeface="+mn-ea"/>
              </a:rPr>
              <a:t>日に一回は</a:t>
            </a:r>
            <a:r>
              <a:rPr lang="en-US" altLang="ja-JP" sz="120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  <a:sym typeface="+mn-ea"/>
              </a:rPr>
              <a:t>30</a:t>
            </a:r>
            <a:r>
              <a:rPr lang="ja-JP" altLang="en-US" sz="120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  <a:sym typeface="+mn-ea"/>
              </a:rPr>
              <a:t>分以上ウォーキング』で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ウォーキングポイント、 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3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か月間で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70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ポイントを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目標に健康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ウォーキングを楽しみましょう。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     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③ ウォーキングポイントとは・・・下のマトリックス表の様に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2022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年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月末時点の年齢を元に、年齢と一日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当たりの歩行数のマトリックスで定義したポイントで、歩行運動に応じて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又は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ポイントを付与します。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(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例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)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年齢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71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才の人が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5000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歩以上歩くと、その日のポイントは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点、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3000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歩以上歩くと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点、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　　　　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3000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歩未満ですと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0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点となります。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4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en-US" altLang="ja-JP" sz="1400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2. </a:t>
            </a:r>
            <a:r>
              <a:rPr lang="ja-JP" altLang="en-US" sz="1400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報告の仕方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①『みんなで歩こうイベント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2022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』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に参加を希望される方は、</a:t>
            </a:r>
            <a:r>
              <a:rPr lang="en-US" altLang="ja-JP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お名前</a:t>
            </a:r>
            <a:r>
              <a:rPr lang="ja-JP" altLang="en-US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と</a:t>
            </a:r>
            <a:r>
              <a:rPr lang="en-US" altLang="ja-JP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参加の旨</a:t>
            </a:r>
            <a:r>
              <a:rPr lang="ja-JP" altLang="en-US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を</a:t>
            </a:r>
            <a:r>
              <a:rPr lang="en-US" altLang="ja-JP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10</a:t>
            </a:r>
            <a:r>
              <a:rPr lang="ja-JP" altLang="en-US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月末までにご連絡</a:t>
            </a:r>
            <a:endParaRPr lang="ja-JP" altLang="en-US" sz="1200" b="1" u="sng">
              <a:solidFill>
                <a:schemeClr val="accent5">
                  <a:lumMod val="75000"/>
                </a:schemeClr>
              </a:solidFill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noFill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　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お願いします。連絡方法はメール会員の皆様はお送りしています『みんなで歩こうイベント開催のご案内』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　メールにご返信頂く、または幹事に電話連絡頂く、幹事携帯番号宛てにショートメールでご連絡くだ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　さい。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②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2022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年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10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月～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月の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3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か月間で獲得した</a:t>
            </a:r>
            <a:r>
              <a:rPr lang="ja-JP" altLang="en-US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総ウォーキングポイント数、総歩行数、お名前のご報告</a:t>
            </a:r>
            <a:endParaRPr lang="ja-JP" altLang="en-US" sz="1200" b="1" u="sng">
              <a:solidFill>
                <a:schemeClr val="accent5">
                  <a:lumMod val="75000"/>
                </a:schemeClr>
              </a:solidFill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 b="1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</a:t>
            </a:r>
            <a:r>
              <a:rPr lang="ja-JP" altLang="en-US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 を</a:t>
            </a:r>
            <a:r>
              <a:rPr lang="en-US" altLang="ja-JP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2023</a:t>
            </a:r>
            <a:r>
              <a:rPr lang="ja-JP" altLang="en-US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年</a:t>
            </a:r>
            <a:r>
              <a:rPr lang="en-US" altLang="ja-JP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</a:t>
            </a:r>
            <a:r>
              <a:rPr lang="ja-JP" altLang="en-US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月</a:t>
            </a:r>
            <a:r>
              <a:rPr lang="en-US" altLang="ja-JP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10</a:t>
            </a:r>
            <a:r>
              <a:rPr lang="ja-JP" altLang="en-US" sz="1200" b="1" u="sng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まで</a:t>
            </a:r>
            <a:r>
              <a:rPr lang="ja-JP" altLang="en-US" sz="1200" b="1">
                <a:solidFill>
                  <a:schemeClr val="accent5">
                    <a:lumMod val="7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に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①と同様に電子メール、電話、ショートメールでご連絡ください。　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【幹事連絡先】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4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▶幹事代表メールアドレス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: pesob@pesshoujyukai-fujisawa.com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    ▶幹事携帯電話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en-US" altLang="ja-JP" sz="1400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3. </a:t>
            </a:r>
            <a:r>
              <a:rPr lang="ja-JP" altLang="en-US" sz="1400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賞について</a:t>
            </a:r>
            <a:endParaRPr lang="ja-JP" altLang="en-US" sz="1400" b="1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・参加賞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Quo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カード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500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円分をご参加頂いた方に、もれなくお送りします。　</a:t>
            </a:r>
            <a:r>
              <a:rPr lang="ja-JP" altLang="en-US" sz="1200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</a:t>
            </a:r>
            <a:endParaRPr lang="ja-JP" altLang="en-US" sz="1200" b="1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 b="1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・ウォーキングポイント目標達成で、『高額賞金付き新春宝くじ券』をお送りします。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　　　　　　　　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※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各賞品がお手元に届くのは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2023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年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1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rPr>
              <a:t>月末頃です。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+mn-ea"/>
            </a:endParaRPr>
          </a:p>
        </p:txBody>
      </p:sp>
      <p:pic>
        <p:nvPicPr>
          <p:cNvPr id="7" name="図形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89605" y="2967355"/>
            <a:ext cx="3359150" cy="3365500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480695" y="4933315"/>
            <a:ext cx="2537460" cy="864870"/>
            <a:chOff x="847" y="8273"/>
            <a:chExt cx="3996" cy="1362"/>
          </a:xfrm>
        </p:grpSpPr>
        <p:sp>
          <p:nvSpPr>
            <p:cNvPr id="2" name="テキストボックス 1"/>
            <p:cNvSpPr txBox="1"/>
            <p:nvPr/>
          </p:nvSpPr>
          <p:spPr>
            <a:xfrm>
              <a:off x="991" y="8386"/>
              <a:ext cx="3853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ja-JP" altLang="en-US" sz="1000">
                  <a:solidFill>
                    <a:schemeClr val="tx1"/>
                  </a:solidFill>
                  <a:latin typeface="Meiryo UI" panose="020B0604030504040204" charset="-128"/>
                  <a:ea typeface="Meiryo UI" panose="020B0604030504040204" charset="-128"/>
                </a:rPr>
                <a:t>右の表は『健康とウォーキング』に関する</a:t>
              </a:r>
              <a:endParaRPr lang="ja-JP" altLang="en-US" sz="100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</a:endParaRPr>
            </a:p>
            <a:p>
              <a:r>
                <a:rPr lang="ja-JP" altLang="en-US" sz="1000">
                  <a:solidFill>
                    <a:schemeClr val="tx1"/>
                  </a:solidFill>
                  <a:latin typeface="Meiryo UI" panose="020B0604030504040204" charset="-128"/>
                  <a:ea typeface="Meiryo UI" panose="020B0604030504040204" charset="-128"/>
                </a:rPr>
                <a:t>情報を参考すると共に、『</a:t>
              </a:r>
              <a:r>
                <a:rPr lang="en-US" altLang="ja-JP" sz="1000">
                  <a:solidFill>
                    <a:schemeClr val="tx1"/>
                  </a:solidFill>
                  <a:latin typeface="Meiryo UI" panose="020B0604030504040204" charset="-128"/>
                  <a:ea typeface="Meiryo UI" panose="020B0604030504040204" charset="-128"/>
                </a:rPr>
                <a:t>1</a:t>
              </a:r>
              <a:r>
                <a:rPr lang="ja-JP" altLang="en-US" sz="1000">
                  <a:solidFill>
                    <a:schemeClr val="tx1"/>
                  </a:solidFill>
                  <a:latin typeface="Meiryo UI" panose="020B0604030504040204" charset="-128"/>
                  <a:ea typeface="Meiryo UI" panose="020B0604030504040204" charset="-128"/>
                </a:rPr>
                <a:t>級かもめ健康</a:t>
              </a:r>
              <a:endParaRPr lang="ja-JP" altLang="en-US" sz="100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</a:endParaRPr>
            </a:p>
            <a:p>
              <a:r>
                <a:rPr lang="ja-JP" altLang="en-US" sz="1000">
                  <a:solidFill>
                    <a:schemeClr val="tx1"/>
                  </a:solidFill>
                  <a:latin typeface="Meiryo UI" panose="020B0604030504040204" charset="-128"/>
                  <a:ea typeface="Meiryo UI" panose="020B0604030504040204" charset="-128"/>
                </a:rPr>
                <a:t>ウォーキング指導者』である小田原の</a:t>
              </a:r>
              <a:endParaRPr lang="ja-JP" altLang="en-US" sz="100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</a:endParaRPr>
            </a:p>
            <a:p>
              <a:r>
                <a:rPr lang="ja-JP" altLang="en-US" sz="1000">
                  <a:solidFill>
                    <a:schemeClr val="tx1"/>
                  </a:solidFill>
                  <a:latin typeface="Meiryo UI" panose="020B0604030504040204" charset="-128"/>
                  <a:ea typeface="Meiryo UI" panose="020B0604030504040204" charset="-128"/>
                </a:rPr>
                <a:t>服部俊男会員の指導を受けて作成しました。</a:t>
              </a:r>
              <a:endParaRPr lang="ja-JP" altLang="en-US" sz="900">
                <a:solidFill>
                  <a:srgbClr val="0070C0"/>
                </a:solidFill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847" y="8273"/>
              <a:ext cx="3993" cy="1363"/>
            </a:xfrm>
            <a:prstGeom prst="roundRect">
              <a:avLst>
                <a:gd name="adj" fmla="val 12269"/>
              </a:avLst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</p:grpSp>
      <p:sp>
        <p:nvSpPr>
          <p:cNvPr id="9" name="テキストボックス 8"/>
          <p:cNvSpPr txBox="1"/>
          <p:nvPr/>
        </p:nvSpPr>
        <p:spPr>
          <a:xfrm>
            <a:off x="510540" y="311086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ja-JP" altLang="en-US" sz="900">
              <a:solidFill>
                <a:srgbClr val="0070C0"/>
              </a:solidFill>
              <a:latin typeface="Meiryo UI" panose="020B0604030504040204" charset="-128"/>
              <a:ea typeface="Meiryo UI" panose="020B0604030504040204" charset="-128"/>
            </a:endParaRPr>
          </a:p>
          <a:p>
            <a:endParaRPr lang="ja-JP" altLang="en-US" sz="900">
              <a:solidFill>
                <a:srgbClr val="0070C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0" name="テキストボックス 9"/>
          <p:cNvSpPr txBox="1"/>
          <p:nvPr/>
        </p:nvSpPr>
        <p:spPr>
          <a:xfrm>
            <a:off x="506095" y="3352800"/>
            <a:ext cx="263842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</a:rPr>
              <a:t>裏面の『歩こうイベント集計表』の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</a:rPr>
              <a:t>「①あなたのウォーキングポイント基準欄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」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に、あなたの年齢に対応する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1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ポイント、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sym typeface="+mn-ea"/>
            </a:endParaRPr>
          </a:p>
          <a:p>
            <a:pPr algn="l"/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2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ポイントをクリアするための、歩行数</a:t>
            </a:r>
            <a:r>
              <a:rPr lang="en-US" altLang="ja-JP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/</a:t>
            </a:r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日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基準値を右の「ウォーキングポイント基準」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sym typeface="+mn-ea"/>
            </a:endParaRPr>
          </a:p>
          <a:p>
            <a:pPr algn="l"/>
            <a:r>
              <a:rPr lang="ja-JP" altLang="en-US" sz="1200">
                <a:latin typeface="Meiryo UI" panose="020B0604030504040204" charset="-128"/>
                <a:ea typeface="Meiryo UI" panose="020B0604030504040204" charset="-128"/>
                <a:sym typeface="+mn-ea"/>
              </a:rPr>
              <a:t>表から転記してください</a:t>
            </a:r>
            <a:endParaRPr lang="ja-JP" altLang="en-US" sz="1200">
              <a:latin typeface="Meiryo UI" panose="020B0604030504040204" charset="-128"/>
              <a:ea typeface="Meiryo UI" panose="020B0604030504040204" charset="-128"/>
              <a:sym typeface="+mn-ea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86360" y="104140"/>
            <a:ext cx="2128520" cy="336550"/>
            <a:chOff x="109" y="128"/>
            <a:chExt cx="3352" cy="530"/>
          </a:xfrm>
        </p:grpSpPr>
        <p:sp>
          <p:nvSpPr>
            <p:cNvPr id="6" name="四角形 5"/>
            <p:cNvSpPr/>
            <p:nvPr/>
          </p:nvSpPr>
          <p:spPr>
            <a:xfrm>
              <a:off x="162" y="155"/>
              <a:ext cx="3078" cy="485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5" name="テキストボックス 4"/>
            <p:cNvSpPr txBox="1"/>
            <p:nvPr/>
          </p:nvSpPr>
          <p:spPr>
            <a:xfrm>
              <a:off x="109" y="128"/>
              <a:ext cx="3353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ja-JP" altLang="en-US" sz="1600" b="1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  <a:cs typeface="Meiryo UI" panose="020B0604030504040204" charset="-128"/>
                  <a:sym typeface="+mn-ea"/>
                </a:rPr>
                <a:t>松寿会藤沢地区限定</a:t>
              </a:r>
              <a:endParaRPr lang="ja-JP" altLang="en-US" sz="1600" b="1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8610" y="47625"/>
            <a:ext cx="6374765" cy="98164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1173</Words>
  <Application>WPS Presentation</Application>
  <PresentationFormat>宽屏</PresentationFormat>
  <Paragraphs>68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Calibri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dd-lo</dc:creator>
  <cp:lastModifiedBy>dd-lo</cp:lastModifiedBy>
  <cp:revision>43</cp:revision>
  <dcterms:created xsi:type="dcterms:W3CDTF">2022-07-31T02:01:00Z</dcterms:created>
  <dcterms:modified xsi:type="dcterms:W3CDTF">2023-07-14T02:23:05Z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